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3" r:id="rId4"/>
    <p:sldId id="275" r:id="rId5"/>
    <p:sldId id="278" r:id="rId6"/>
    <p:sldId id="279" r:id="rId7"/>
    <p:sldId id="274" r:id="rId8"/>
    <p:sldId id="276" r:id="rId9"/>
    <p:sldId id="277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DengXian" charset="-122"/>
        <a:ea typeface="DengXian" charset="-122"/>
        <a:cs typeface="DengXian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D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/>
    <p:restoredTop sz="81550"/>
  </p:normalViewPr>
  <p:slideViewPr>
    <p:cSldViewPr snapToGrid="0" snapToObjects="1">
      <p:cViewPr>
        <p:scale>
          <a:sx n="83" d="100"/>
          <a:sy n="83" d="100"/>
        </p:scale>
        <p:origin x="149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5152F1-7985-ED49-AC81-70398F6C21C4}" type="datetimeFigureOut">
              <a:rPr lang="en-US"/>
              <a:pPr>
                <a:defRPr/>
              </a:pPr>
              <a:t>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0EE19D-2D2F-A24E-9650-347510336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71877B-26CD-824E-90BA-85510CF66A56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12008F3-C9DB-284C-B895-E5BB32992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DengXian" charset="-122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3A9A89-ADFE-074F-AACF-EAD612A289B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008F3-C9DB-284C-B895-E5BB329929C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754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DengXian" charset="-122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E6DC79-7520-544A-BBE8-F46D9A6370F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DengXian" charset="-122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382A86-E0B5-5A4B-ACA2-5C38E2DD0C9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DengXian" charset="-122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4CEADC-2341-0D49-8EFC-8057ADAD141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DengXian" charset="-122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D94645-3050-1446-AA86-3760249F902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3174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183072-E2D2-0149-B243-544A03B855A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33795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33E9E43-258B-D248-BEA0-50ADBEEE0BB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B6C01-837C-9D44-94DE-93BC4F8CA605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6C6F0-79CF-8A41-B5E7-83D8663B33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84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6A7A1-3B8F-7E4F-B229-5AF678984B48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DCA0D-D59B-4547-9E73-AF83650C81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5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B3AC6-15A9-1A47-B9C0-AFBAB911D5D3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3E561-0917-0242-880C-4A5BDA510C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29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91FA1-F235-AF43-86CD-36EE119C4E92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0FA2B-FC5F-A04D-A71E-31A3F25D57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6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C86F7-E96D-734E-8ED3-9D505FE304EC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65F9B-1F9F-754C-9702-D9DCEDDD23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42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22BA4-2955-6F46-BCE3-1777072E39EE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6EFFA-8CF9-FF42-ACE0-DA9D8B810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08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78288-5350-A941-81BC-4D016D78229C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2F091-653B-F248-9DBB-FA2FC5E3E8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D1AF0-F9DE-7447-A571-7CF3C1A9951E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94577-169F-814B-9D9B-A7D8E8A63C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1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0384B-2BEA-D942-90EA-817D001AF04C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0E59C-03B8-B843-A67E-91C317DE80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F38AA-F849-9C4D-91F7-665204EC8CC5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8CA7C-FA6C-CB4C-A4BF-A934A0AB53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2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CBFF4-B857-F54F-AC9C-CB97C1A581B2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67D79-3A5B-EC4A-AA0F-D157B1C60F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5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58000" b="-1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ABE21A-EF60-1D44-9621-819B95B8630B}" type="datetimeFigureOut">
              <a:rPr lang="zh-CN" altLang="en-US"/>
              <a:pPr>
                <a:defRPr/>
              </a:pPr>
              <a:t>2018/2/17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039459-F8EC-4744-B3BB-40B887DF11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DengXian Light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DengXian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DengXian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DengXian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DengXian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DengXian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542-yliu25.c9users.io/index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4"/>
          <p:cNvSpPr txBox="1">
            <a:spLocks noChangeArrowheads="1"/>
          </p:cNvSpPr>
          <p:nvPr/>
        </p:nvSpPr>
        <p:spPr bwMode="auto">
          <a:xfrm>
            <a:off x="1708150" y="1722438"/>
            <a:ext cx="76727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Project Final Presentation</a:t>
            </a:r>
            <a:endParaRPr kumimoji="1" lang="zh-CN" altLang="en-US" sz="4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8150" y="2554288"/>
            <a:ext cx="6462713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Movie </a:t>
            </a:r>
            <a:r>
              <a:rPr kumimoji="1" lang="en-US" altLang="zh-CN" sz="280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Recommendation Application</a:t>
            </a:r>
            <a:endParaRPr kumimoji="1" lang="zh-CN" altLang="en-US" sz="2800" dirty="0">
              <a:solidFill>
                <a:schemeClr val="bg2">
                  <a:lumMod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8150" y="4284663"/>
            <a:ext cx="2363788" cy="1722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Team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Chenjie Jiang(Sabrina)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Chen Liang(Max)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Yu Liu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Sushma Tayanna</a:t>
            </a:r>
            <a:endParaRPr kumimoji="1" lang="zh-CN" altLang="en-US" sz="1600" dirty="0">
              <a:solidFill>
                <a:schemeClr val="bg2">
                  <a:lumMod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/>
          </a:blip>
          <a:srcRect/>
          <a:stretch>
            <a:fillRect t="-158000" b="-1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/>
          <p:cNvSpPr txBox="1">
            <a:spLocks noChangeArrowheads="1"/>
          </p:cNvSpPr>
          <p:nvPr/>
        </p:nvSpPr>
        <p:spPr bwMode="auto">
          <a:xfrm>
            <a:off x="4594225" y="2676525"/>
            <a:ext cx="2863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7200" i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endParaRPr kumimoji="1" lang="zh-CN" altLang="en-US" sz="7200" i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>
            <a:hlinkClick r:id="rId3"/>
          </p:cNvPr>
          <p:cNvSpPr/>
          <p:nvPr/>
        </p:nvSpPr>
        <p:spPr>
          <a:xfrm>
            <a:off x="4952358" y="3876675"/>
            <a:ext cx="2324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Link to the Website</a:t>
            </a:r>
            <a:endParaRPr lang="en-US" altLang="zh-CN" dirty="0"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4"/>
          <p:cNvSpPr txBox="1">
            <a:spLocks noChangeArrowheads="1"/>
          </p:cNvSpPr>
          <p:nvPr/>
        </p:nvSpPr>
        <p:spPr bwMode="auto">
          <a:xfrm>
            <a:off x="1690688" y="655638"/>
            <a:ext cx="7045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 Diagram &amp; Collaboration</a:t>
            </a:r>
            <a:endParaRPr kumimoji="1" lang="zh-CN" altLang="en-US" sz="400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722" name="文本框 1"/>
          <p:cNvSpPr txBox="1">
            <a:spLocks noChangeArrowheads="1"/>
          </p:cNvSpPr>
          <p:nvPr/>
        </p:nvSpPr>
        <p:spPr bwMode="auto">
          <a:xfrm>
            <a:off x="1837444" y="4203700"/>
            <a:ext cx="7902575" cy="289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Chenjie Jiang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User Interface Data Flow(Event handler, Data request, Data rendering)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Yu Liu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			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Backend Design (Database connection, Interfaces Design)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Chen Liang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UI Design and CSS Design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Sushma</a:t>
            </a:r>
            <a:r>
              <a:rPr lang="zh-CN" altLang="en-US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Tayanna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		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Database Design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94" y="1516063"/>
            <a:ext cx="1536700" cy="2687637"/>
          </a:xfrm>
          <a:prstGeom prst="rect">
            <a:avLst/>
          </a:prstGeom>
          <a:noFill/>
          <a:ln>
            <a:noFill/>
          </a:ln>
          <a:effectLst>
            <a:outerShdw blurRad="50800" dist="76201" dir="18900000" algn="b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19" y="1516063"/>
            <a:ext cx="1487487" cy="1916112"/>
          </a:xfrm>
          <a:prstGeom prst="rect">
            <a:avLst/>
          </a:prstGeom>
          <a:noFill/>
          <a:ln>
            <a:noFill/>
          </a:ln>
          <a:effectLst>
            <a:outerShdw blurRad="50800" dist="76201" dir="18900000" algn="b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806" y="1516063"/>
            <a:ext cx="1538288" cy="1176337"/>
          </a:xfrm>
          <a:prstGeom prst="rect">
            <a:avLst/>
          </a:prstGeom>
          <a:noFill/>
          <a:ln>
            <a:noFill/>
          </a:ln>
          <a:effectLst>
            <a:outerShdw blurRad="50800" dist="76201" dir="18900000" algn="b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706" y="1516063"/>
            <a:ext cx="1608138" cy="1176337"/>
          </a:xfrm>
          <a:prstGeom prst="rect">
            <a:avLst/>
          </a:prstGeom>
          <a:noFill/>
          <a:ln>
            <a:noFill/>
          </a:ln>
          <a:effectLst>
            <a:outerShdw blurRad="50800" dist="76201" dir="18900000" algn="b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31" y="1516063"/>
            <a:ext cx="1593850" cy="1916112"/>
          </a:xfrm>
          <a:prstGeom prst="rect">
            <a:avLst/>
          </a:prstGeom>
          <a:noFill/>
          <a:ln>
            <a:noFill/>
          </a:ln>
          <a:effectLst>
            <a:outerShdw blurRad="50800" dist="76201" dir="18900000" algn="b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4"/>
          <p:cNvSpPr txBox="1">
            <a:spLocks noChangeArrowheads="1"/>
          </p:cNvSpPr>
          <p:nvPr/>
        </p:nvSpPr>
        <p:spPr bwMode="auto">
          <a:xfrm>
            <a:off x="4930775" y="2476500"/>
            <a:ext cx="2022475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600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Q&amp;A</a:t>
            </a:r>
            <a:endParaRPr kumimoji="1" lang="zh-CN" altLang="en-US" sz="6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4267" y="3549650"/>
            <a:ext cx="3195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pc="300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kumimoji="1" lang="zh-CN" altLang="en-US" spc="3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pc="300" dirty="0"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kumimoji="1" lang="zh-CN" altLang="en-US" spc="3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pc="300" dirty="0">
                <a:latin typeface="Microsoft YaHei" charset="-122"/>
                <a:ea typeface="Microsoft YaHei" charset="-122"/>
                <a:cs typeface="Microsoft YaHei" charset="-122"/>
              </a:rPr>
              <a:t>Watching</a:t>
            </a:r>
            <a:endParaRPr kumimoji="1" lang="zh-CN" altLang="en-US" spc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5846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Functions Introduction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46488" y="1785938"/>
            <a:ext cx="4416425" cy="569912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Movie Recommendation Sys.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46855" y="2995966"/>
            <a:ext cx="1619250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Login/Register Module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816674" y="2995966"/>
            <a:ext cx="1619250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Movie Recommend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93401" y="2995965"/>
            <a:ext cx="1619250" cy="708026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Details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170128" y="2995966"/>
            <a:ext cx="1619250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Searching Module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6423378" y="4364569"/>
            <a:ext cx="2059311" cy="1416049"/>
            <a:chOff x="6742611" y="4412017"/>
            <a:chExt cx="1740078" cy="1416049"/>
          </a:xfrm>
          <a:solidFill>
            <a:schemeClr val="bg1"/>
          </a:solidFill>
        </p:grpSpPr>
        <p:sp>
          <p:nvSpPr>
            <p:cNvPr id="50" name="矩形 49"/>
            <p:cNvSpPr/>
            <p:nvPr/>
          </p:nvSpPr>
          <p:spPr>
            <a:xfrm>
              <a:off x="6742612" y="4412017"/>
              <a:ext cx="1740077" cy="708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Guest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Recommendation</a:t>
              </a:r>
              <a:endPara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742611" y="5120041"/>
              <a:ext cx="1740077" cy="70802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9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Based on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Average Rating</a:t>
              </a:r>
              <a:endPara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8660841" y="4364568"/>
            <a:ext cx="2041025" cy="1416050"/>
            <a:chOff x="8660841" y="4364568"/>
            <a:chExt cx="2041025" cy="1416050"/>
          </a:xfrm>
        </p:grpSpPr>
        <p:sp>
          <p:nvSpPr>
            <p:cNvPr id="51" name="圆角矩形 50"/>
            <p:cNvSpPr/>
            <p:nvPr/>
          </p:nvSpPr>
          <p:spPr>
            <a:xfrm>
              <a:off x="8660841" y="4364568"/>
              <a:ext cx="2040196" cy="708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User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Recommendation</a:t>
              </a:r>
              <a:endPara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8660841" y="5072593"/>
              <a:ext cx="2041025" cy="70802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992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Based on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Searching History</a:t>
              </a:r>
              <a:endPara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54" name="直线箭头连接符 53"/>
          <p:cNvCxnSpPr>
            <a:stCxn id="8" idx="2"/>
            <a:endCxn id="9" idx="0"/>
          </p:cNvCxnSpPr>
          <p:nvPr/>
        </p:nvCxnSpPr>
        <p:spPr>
          <a:xfrm flipH="1">
            <a:off x="3156480" y="2355850"/>
            <a:ext cx="2698221" cy="640116"/>
          </a:xfrm>
          <a:prstGeom prst="straightConnector1">
            <a:avLst/>
          </a:prstGeom>
          <a:ln>
            <a:solidFill>
              <a:srgbClr val="992D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8" idx="2"/>
            <a:endCxn id="47" idx="0"/>
          </p:cNvCxnSpPr>
          <p:nvPr/>
        </p:nvCxnSpPr>
        <p:spPr>
          <a:xfrm flipH="1">
            <a:off x="4979753" y="2355850"/>
            <a:ext cx="874948" cy="640116"/>
          </a:xfrm>
          <a:prstGeom prst="straightConnector1">
            <a:avLst/>
          </a:prstGeom>
          <a:ln>
            <a:solidFill>
              <a:srgbClr val="992D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8" idx="2"/>
            <a:endCxn id="12" idx="0"/>
          </p:cNvCxnSpPr>
          <p:nvPr/>
        </p:nvCxnSpPr>
        <p:spPr>
          <a:xfrm>
            <a:off x="5854701" y="2355850"/>
            <a:ext cx="948325" cy="640115"/>
          </a:xfrm>
          <a:prstGeom prst="straightConnector1">
            <a:avLst/>
          </a:prstGeom>
          <a:ln>
            <a:solidFill>
              <a:srgbClr val="992D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8" idx="2"/>
            <a:endCxn id="11" idx="0"/>
          </p:cNvCxnSpPr>
          <p:nvPr/>
        </p:nvCxnSpPr>
        <p:spPr>
          <a:xfrm>
            <a:off x="5854701" y="2355850"/>
            <a:ext cx="2771598" cy="640116"/>
          </a:xfrm>
          <a:prstGeom prst="straightConnector1">
            <a:avLst/>
          </a:prstGeom>
          <a:ln>
            <a:solidFill>
              <a:srgbClr val="992D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11" idx="2"/>
            <a:endCxn id="50" idx="0"/>
          </p:cNvCxnSpPr>
          <p:nvPr/>
        </p:nvCxnSpPr>
        <p:spPr>
          <a:xfrm flipH="1">
            <a:off x="7453034" y="3703991"/>
            <a:ext cx="1173265" cy="660578"/>
          </a:xfrm>
          <a:prstGeom prst="straightConnector1">
            <a:avLst/>
          </a:prstGeom>
          <a:ln>
            <a:solidFill>
              <a:srgbClr val="992D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11" idx="2"/>
            <a:endCxn id="51" idx="0"/>
          </p:cNvCxnSpPr>
          <p:nvPr/>
        </p:nvCxnSpPr>
        <p:spPr>
          <a:xfrm>
            <a:off x="8626299" y="3703991"/>
            <a:ext cx="1054640" cy="660577"/>
          </a:xfrm>
          <a:prstGeom prst="straightConnector1">
            <a:avLst/>
          </a:prstGeom>
          <a:ln>
            <a:solidFill>
              <a:srgbClr val="992D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7"/>
          <a:stretch>
            <a:fillRect/>
          </a:stretch>
        </p:blipFill>
        <p:spPr bwMode="auto">
          <a:xfrm>
            <a:off x="1606550" y="2393950"/>
            <a:ext cx="86804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84375" y="4468813"/>
            <a:ext cx="10588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endParaRPr kumimoji="1" lang="zh-CN" altLang="en-US" sz="2000" dirty="0">
              <a:solidFill>
                <a:schemeClr val="bg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0650" y="4468813"/>
            <a:ext cx="18510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Python+Flask</a:t>
            </a:r>
            <a:endParaRPr kumimoji="1" lang="zh-CN" altLang="en-US" sz="2000" dirty="0">
              <a:solidFill>
                <a:schemeClr val="bg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53375" y="4468813"/>
            <a:ext cx="31257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JavaScript+jQuery+Ajax</a:t>
            </a:r>
            <a:endParaRPr kumimoji="1" lang="zh-CN" altLang="en-US" sz="2000" dirty="0">
              <a:solidFill>
                <a:schemeClr val="bg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438" name="文本框 3"/>
          <p:cNvSpPr txBox="1">
            <a:spLocks noChangeArrowheads="1"/>
          </p:cNvSpPr>
          <p:nvPr/>
        </p:nvSpPr>
        <p:spPr bwMode="auto">
          <a:xfrm>
            <a:off x="5200650" y="4032250"/>
            <a:ext cx="188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latin typeface="Microsoft YaHei" charset="-122"/>
                <a:ea typeface="Microsoft YaHei" charset="-122"/>
                <a:cs typeface="Microsoft YaHei" charset="-122"/>
              </a:rPr>
              <a:t>Backend Server</a:t>
            </a:r>
            <a:endParaRPr kumimoji="1" lang="zh-CN" altLang="en-US" sz="18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439" name="文本框 7"/>
          <p:cNvSpPr txBox="1">
            <a:spLocks noChangeArrowheads="1"/>
          </p:cNvSpPr>
          <p:nvPr/>
        </p:nvSpPr>
        <p:spPr bwMode="auto">
          <a:xfrm>
            <a:off x="8924925" y="4032250"/>
            <a:ext cx="1189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latin typeface="Microsoft YaHei" charset="-122"/>
                <a:ea typeface="Microsoft YaHei" charset="-122"/>
                <a:cs typeface="Microsoft YaHei" charset="-122"/>
              </a:rPr>
              <a:t>Frontend</a:t>
            </a:r>
            <a:endParaRPr kumimoji="1" lang="zh-CN" altLang="en-US" sz="18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440" name="文本框 8"/>
          <p:cNvSpPr txBox="1">
            <a:spLocks noChangeArrowheads="1"/>
          </p:cNvSpPr>
          <p:nvPr/>
        </p:nvSpPr>
        <p:spPr bwMode="auto">
          <a:xfrm>
            <a:off x="1906588" y="4032250"/>
            <a:ext cx="1214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>
                <a:latin typeface="Microsoft YaHei" charset="-122"/>
                <a:ea typeface="Microsoft YaHei" charset="-122"/>
                <a:cs typeface="Microsoft YaHei" charset="-122"/>
              </a:rPr>
              <a:t>Database</a:t>
            </a:r>
            <a:endParaRPr kumimoji="1" lang="zh-CN" altLang="en-US" sz="18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64104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Technological Framework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031425"/>
              </p:ext>
            </p:extLst>
          </p:nvPr>
        </p:nvGraphicFramePr>
        <p:xfrm>
          <a:off x="3257903" y="2110141"/>
          <a:ext cx="5050719" cy="2861252"/>
        </p:xfrm>
        <a:graphic>
          <a:graphicData uri="http://schemas.openxmlformats.org/drawingml/2006/table">
            <a:tbl>
              <a:tblPr/>
              <a:tblGrid>
                <a:gridCol w="168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Movies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Ratings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Links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MovieID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MovieID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MovieID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1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Title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RateUserID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imdbID</a:t>
                      </a:r>
                      <a:endParaRPr lang="en-US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Year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0" i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tmdbID</a:t>
                      </a:r>
                      <a:endParaRPr lang="zh-CN" altLang="en-US" sz="2000" b="0" i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21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Genres</a:t>
                      </a:r>
                      <a:endParaRPr lang="zh-CN" altLang="en-US" sz="20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Timestamp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45" marR="94845" marT="94781" marB="947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79772"/>
              </p:ext>
            </p:extLst>
          </p:nvPr>
        </p:nvGraphicFramePr>
        <p:xfrm>
          <a:off x="1248128" y="2105376"/>
          <a:ext cx="1775218" cy="2080631"/>
        </p:xfrm>
        <a:graphic>
          <a:graphicData uri="http://schemas.openxmlformats.org/drawingml/2006/table">
            <a:tbl>
              <a:tblPr/>
              <a:tblGrid>
                <a:gridCol w="1775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3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Users</a:t>
                      </a:r>
                      <a:endParaRPr lang="en-US" sz="3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30" marR="94830" marT="94849" marB="94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3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UserID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30" marR="94830" marT="94849" marB="94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3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Username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30" marR="94830" marT="94849" marB="94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3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Password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30" marR="94830" marT="94849" marB="94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02818"/>
              </p:ext>
            </p:extLst>
          </p:nvPr>
        </p:nvGraphicFramePr>
        <p:xfrm>
          <a:off x="8543179" y="2105376"/>
          <a:ext cx="2474776" cy="1573174"/>
        </p:xfrm>
        <a:graphic>
          <a:graphicData uri="http://schemas.openxmlformats.org/drawingml/2006/table">
            <a:tbl>
              <a:tblPr/>
              <a:tblGrid>
                <a:gridCol w="247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Search_History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28" marR="94828" marT="94922" marB="949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UserID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28" marR="94828" marT="94922" marB="949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sng" dirty="0" err="1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MovieID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4828" marR="94828" marT="94922" marB="949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24665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Database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3059288" y="4433101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6806661" y="4444642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4999205" y="4593358"/>
            <a:ext cx="146756" cy="146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8648874" y="4593358"/>
            <a:ext cx="146756" cy="146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51832" y="4177039"/>
            <a:ext cx="1954212" cy="708025"/>
          </a:xfrm>
          <a:prstGeom prst="roundRect">
            <a:avLst/>
          </a:prstGeom>
          <a:solidFill>
            <a:srgbClr val="C00000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User/Frontend</a:t>
            </a:r>
            <a:endParaRPr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988453" y="4177038"/>
            <a:ext cx="1964964" cy="708025"/>
          </a:xfrm>
          <a:prstGeom prst="roundRect">
            <a:avLst/>
          </a:prstGeom>
          <a:solidFill>
            <a:srgbClr val="C00000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Backend Server</a:t>
            </a:r>
            <a:endParaRPr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648875" y="4177038"/>
            <a:ext cx="1954212" cy="708025"/>
          </a:xfrm>
          <a:prstGeom prst="roundRect">
            <a:avLst/>
          </a:prstGeom>
          <a:solidFill>
            <a:srgbClr val="C00000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Database</a:t>
            </a:r>
            <a:endParaRPr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26260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 Flow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7078134" y="4528949"/>
            <a:ext cx="1512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7055556" y="4628444"/>
            <a:ext cx="151271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 15"/>
          <p:cNvGrpSpPr/>
          <p:nvPr/>
        </p:nvGrpSpPr>
        <p:grpSpPr>
          <a:xfrm>
            <a:off x="3345918" y="4528949"/>
            <a:ext cx="1524001" cy="99495"/>
            <a:chOff x="3330222" y="3106549"/>
            <a:chExt cx="1555310" cy="110785"/>
          </a:xfrm>
        </p:grpSpPr>
        <p:cxnSp>
          <p:nvCxnSpPr>
            <p:cNvPr id="8" name="直线箭头连接符 7"/>
            <p:cNvCxnSpPr/>
            <p:nvPr/>
          </p:nvCxnSpPr>
          <p:spPr>
            <a:xfrm flipV="1">
              <a:off x="3330222" y="3106549"/>
              <a:ext cx="1555310" cy="210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/>
            <p:cNvCxnSpPr/>
            <p:nvPr/>
          </p:nvCxnSpPr>
          <p:spPr>
            <a:xfrm flipH="1">
              <a:off x="3330222" y="3217333"/>
              <a:ext cx="1512711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4869919" y="5769559"/>
            <a:ext cx="221278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Requesting Data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251832" y="1602752"/>
            <a:ext cx="1954212" cy="2483149"/>
          </a:xfrm>
          <a:prstGeom prst="roundRect">
            <a:avLst>
              <a:gd name="adj" fmla="val 6847"/>
            </a:avLst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Title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'abc', 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Genres: 'action', 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Years:'1990-1999', 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Rating:'4.0-5.0’}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999205" y="1602752"/>
            <a:ext cx="1954212" cy="2493680"/>
          </a:xfrm>
          <a:prstGeom prst="roundRect">
            <a:avLst>
              <a:gd name="adj" fmla="val 6847"/>
            </a:avLst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nl-NL" altLang="zh-CN" sz="14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title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abc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genres = action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min_years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1990</a:t>
            </a:r>
          </a:p>
          <a:p>
            <a:pPr eaLnBrk="1" hangingPunct="1"/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max_years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1999 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min_rating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4.0</a:t>
            </a:r>
          </a:p>
          <a:p>
            <a:pPr eaLnBrk="1" hangingPunct="1"/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max_ratings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5.0</a:t>
            </a:r>
          </a:p>
          <a:p>
            <a:pPr eaLnBrk="1" hangingPunct="1"/>
            <a:endParaRPr lang="nl-NL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648874" y="1602752"/>
            <a:ext cx="1954212" cy="2493680"/>
          </a:xfrm>
          <a:prstGeom prst="roundRect">
            <a:avLst>
              <a:gd name="adj" fmla="val 6847"/>
            </a:avLst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title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LIKE '%abc%';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genres = 'action'; 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years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&gt;= 1990</a:t>
            </a: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 </a:t>
            </a:r>
            <a:r>
              <a:rPr lang="nl-NL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years</a:t>
            </a:r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&lt;= 1999;</a:t>
            </a:r>
          </a:p>
          <a:p>
            <a:pPr eaLnBrk="1" hangingPunct="1"/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rating &gt;= 1990</a:t>
            </a:r>
          </a:p>
          <a:p>
            <a:pPr eaLnBrk="1" hangingPunct="1"/>
            <a:r>
              <a:rPr lang="nl-NL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 rating &lt;= 5.0;</a:t>
            </a:r>
          </a:p>
        </p:txBody>
      </p:sp>
      <p:sp>
        <p:nvSpPr>
          <p:cNvPr id="31" name="椭圆 30"/>
          <p:cNvSpPr/>
          <p:nvPr/>
        </p:nvSpPr>
        <p:spPr>
          <a:xfrm>
            <a:off x="4474932" y="5519259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6107569" y="5519259"/>
            <a:ext cx="146756" cy="146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00779" y="5474648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Request</a:t>
            </a:r>
            <a:r>
              <a: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1" lang="zh-CN" altLang="en-US" sz="11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61481" y="5474648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Returned</a:t>
            </a:r>
            <a:r>
              <a: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1" lang="zh-CN" altLang="en-US" sz="11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4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23138 4.07407E-6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3.7037E-6 L 0.22396 3.7037E-6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07407E-6 L -0.21445 -4.07407E-6 " pathEditMode="relative" rAng="0" ptsTypes="AA">
                                      <p:cBhvr>
                                        <p:cTn id="19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375E-6 -4.07407E-6 L -0.23516 -4.07407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>
            <a:spLocks noChangeAspect="1"/>
          </p:cNvSpPr>
          <p:nvPr/>
        </p:nvSpPr>
        <p:spPr>
          <a:xfrm>
            <a:off x="3059288" y="4443261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6806661" y="4454802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51832" y="4177039"/>
            <a:ext cx="1954212" cy="708025"/>
          </a:xfrm>
          <a:prstGeom prst="roundRect">
            <a:avLst/>
          </a:prstGeom>
          <a:solidFill>
            <a:srgbClr val="C00000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User/Frontend</a:t>
            </a:r>
            <a:endParaRPr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987215" y="4177038"/>
            <a:ext cx="1938517" cy="708025"/>
          </a:xfrm>
          <a:prstGeom prst="roundRect">
            <a:avLst/>
          </a:prstGeom>
          <a:solidFill>
            <a:srgbClr val="C00000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Backend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Server</a:t>
            </a:r>
            <a:endParaRPr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708141" y="4177038"/>
            <a:ext cx="1835679" cy="708025"/>
          </a:xfrm>
          <a:prstGeom prst="roundRect">
            <a:avLst/>
          </a:prstGeom>
          <a:solidFill>
            <a:srgbClr val="C00000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Database</a:t>
            </a:r>
            <a:endParaRPr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26260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 Flow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7078134" y="4528949"/>
            <a:ext cx="1512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3345918" y="4529113"/>
            <a:ext cx="1524001" cy="1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084936" y="5766738"/>
            <a:ext cx="19254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Inserting Data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251832" y="2528712"/>
            <a:ext cx="1954212" cy="1549394"/>
          </a:xfrm>
          <a:prstGeom prst="roundRect">
            <a:avLst>
              <a:gd name="adj" fmla="val 6847"/>
            </a:avLst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fr-FR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ession</a:t>
            </a:r>
            <a:r>
              <a:rPr lang="fr-FR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a05c9a3c4f441eb9b49c163d1e9036a4</a:t>
            </a:r>
          </a:p>
          <a:p>
            <a:pPr eaLnBrk="1" hangingPunct="1"/>
            <a:endParaRPr lang="fr-FR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en-US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mId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fr-FR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988453" y="2528712"/>
            <a:ext cx="1954212" cy="1549394"/>
          </a:xfrm>
          <a:prstGeom prst="roundRect">
            <a:avLst>
              <a:gd name="adj" fmla="val 6847"/>
            </a:avLst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en-US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userId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 eaLnBrk="1" hangingPunct="1"/>
            <a:endParaRPr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endParaRPr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endParaRPr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en-US" altLang="zh-CN" sz="1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mId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708141" y="2528712"/>
            <a:ext cx="1835679" cy="1549394"/>
          </a:xfrm>
          <a:prstGeom prst="roundRect">
            <a:avLst>
              <a:gd name="adj" fmla="val 6847"/>
            </a:avLst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INSERT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INTO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HISTORY_SEARCH</a:t>
            </a:r>
          </a:p>
          <a:p>
            <a:pPr eaLnBrk="1" hangingPunct="1"/>
            <a:endParaRPr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mr-IN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nl-NL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419812" y="5519259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5659" y="5474648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Request</a:t>
            </a:r>
            <a:r>
              <a: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100" dirty="0"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1" lang="zh-CN" altLang="en-US" sz="11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2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23138 -4.81481E-6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4.81481E-6 L 0.22396 4.81481E-6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62857"/>
              </p:ext>
            </p:extLst>
          </p:nvPr>
        </p:nvGraphicFramePr>
        <p:xfrm>
          <a:off x="1514474" y="3105677"/>
          <a:ext cx="4302125" cy="340304"/>
        </p:xfrm>
        <a:graphic>
          <a:graphicData uri="http://schemas.openxmlformats.org/drawingml/2006/table">
            <a:tbl>
              <a:tblPr/>
              <a:tblGrid>
                <a:gridCol w="99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23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3.0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1274358294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58224"/>
              </p:ext>
            </p:extLst>
          </p:nvPr>
        </p:nvGraphicFramePr>
        <p:xfrm>
          <a:off x="1514473" y="3442655"/>
          <a:ext cx="4302125" cy="353181"/>
        </p:xfrm>
        <a:graphic>
          <a:graphicData uri="http://schemas.openxmlformats.org/drawingml/2006/table">
            <a:tbl>
              <a:tblPr/>
              <a:tblGrid>
                <a:gridCol w="99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1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1275435289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20754"/>
              </p:ext>
            </p:extLst>
          </p:nvPr>
        </p:nvGraphicFramePr>
        <p:xfrm>
          <a:off x="1514472" y="3794535"/>
          <a:ext cx="4302125" cy="353181"/>
        </p:xfrm>
        <a:graphic>
          <a:graphicData uri="http://schemas.openxmlformats.org/drawingml/2006/table">
            <a:tbl>
              <a:tblPr/>
              <a:tblGrid>
                <a:gridCol w="99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18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1274538952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165291" y="5980113"/>
            <a:ext cx="38391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Create a View </a:t>
            </a:r>
            <a:r>
              <a:rPr lang="en-US" altLang="zh-CN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 Average Rating</a:t>
            </a:r>
            <a:endParaRPr lang="en-US" altLang="zh-CN" dirty="0">
              <a:solidFill>
                <a:srgbClr val="992D2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13499"/>
              </p:ext>
            </p:extLst>
          </p:nvPr>
        </p:nvGraphicFramePr>
        <p:xfrm>
          <a:off x="1514475" y="2425700"/>
          <a:ext cx="4302125" cy="680608"/>
        </p:xfrm>
        <a:graphic>
          <a:graphicData uri="http://schemas.openxmlformats.org/drawingml/2006/table">
            <a:tbl>
              <a:tblPr/>
              <a:tblGrid>
                <a:gridCol w="99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MovieID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RateUserID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TimeStamp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22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4.0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1275494533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42237"/>
              </p:ext>
            </p:extLst>
          </p:nvPr>
        </p:nvGraphicFramePr>
        <p:xfrm>
          <a:off x="7797006" y="2928355"/>
          <a:ext cx="2089150" cy="680608"/>
        </p:xfrm>
        <a:graphic>
          <a:graphicData uri="http://schemas.openxmlformats.org/drawingml/2006/table">
            <a:tbl>
              <a:tblPr/>
              <a:tblGrid>
                <a:gridCol w="994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2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MID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82" marR="63482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Avg_Rating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82" marR="63482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2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82" marR="63482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3.25</a:t>
                      </a:r>
                      <a:r>
                        <a:rPr lang="mr-I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82" marR="63482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315105" y="4405313"/>
            <a:ext cx="24907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Original Rating Table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262938" y="4405313"/>
            <a:ext cx="11572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The view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6084888" y="3295650"/>
            <a:ext cx="15335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51628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View</a:t>
            </a:r>
            <a:r>
              <a:rPr kumimoji="1" lang="zh-CN" altLang="en-US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kumimoji="1" lang="zh-CN" altLang="en-US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Database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51581" y="3120593"/>
            <a:ext cx="439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t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3.0</a:t>
            </a:r>
            <a:endParaRPr lang="zh-CN" altLang="en-US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1581" y="3461491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t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3.5</a:t>
            </a:r>
            <a:endParaRPr lang="zh-CN" altLang="en-US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51581" y="3817238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t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2.5</a:t>
            </a:r>
            <a:endParaRPr lang="zh-CN" altLang="en-US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1581" y="2774467"/>
            <a:ext cx="439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t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4.0</a:t>
            </a:r>
            <a:endParaRPr lang="zh-CN" altLang="en-US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52124"/>
              </p:ext>
            </p:extLst>
          </p:nvPr>
        </p:nvGraphicFramePr>
        <p:xfrm>
          <a:off x="1514472" y="2425069"/>
          <a:ext cx="4302125" cy="1701520"/>
        </p:xfrm>
        <a:graphic>
          <a:graphicData uri="http://schemas.openxmlformats.org/drawingml/2006/table">
            <a:tbl>
              <a:tblPr/>
              <a:tblGrid>
                <a:gridCol w="99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MovieID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RateUserID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Rating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TimeStamp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22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4.0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1275494533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23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3.0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1274358294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3.5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1275435289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17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2.5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1274538952</a:t>
                      </a:r>
                    </a:p>
                  </a:txBody>
                  <a:tcPr marL="63494" marR="63494" marT="63472" marB="634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1.04167E-6 -1.85185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1.04167E-6 2.96296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2.22222E-6 L -1.04167E-6 -0.0502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3.33333E-6 L -1.04167E-6 -0.04953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4.81481E-6 L -1.04167E-6 -0.10138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4.81481E-6 L -1.04167E-6 -0.10138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7.40741E-7 L -2.70833E-6 0.0743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86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33333E-6 L -1.25E-6 0.0504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0" grpId="3"/>
      <p:bldP spid="12" grpId="0"/>
      <p:bldP spid="12" grpId="1"/>
      <p:bldP spid="12" grpId="2"/>
      <p:bldP spid="12" grpId="3"/>
      <p:bldP spid="15" grpId="0"/>
      <p:bldP spid="15" grpId="1"/>
      <p:bldP spid="15" grpId="2"/>
      <p:bldP spid="15" grpId="3"/>
      <p:bldP spid="2" grpId="0"/>
      <p:bldP spid="2" grpId="1"/>
      <p:bldP spid="2" grpId="2"/>
      <p:bldP spid="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箭头连接符 7"/>
          <p:cNvCxnSpPr/>
          <p:nvPr/>
        </p:nvCxnSpPr>
        <p:spPr>
          <a:xfrm flipV="1">
            <a:off x="3330222" y="3106549"/>
            <a:ext cx="1555310" cy="21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V="1">
            <a:off x="7125139" y="1952978"/>
            <a:ext cx="1409261" cy="10724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7125139" y="3254171"/>
            <a:ext cx="1409261" cy="12455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963332" y="3025422"/>
            <a:ext cx="146756" cy="14675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63130" y="3255318"/>
            <a:ext cx="146756" cy="146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464742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Cache Mechanism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29254" y="2754639"/>
            <a:ext cx="1954212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User/Webpage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036696" y="2754638"/>
            <a:ext cx="1937279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Backend Server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685564" y="1676550"/>
            <a:ext cx="1835679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IMDB Server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5563" y="4145756"/>
            <a:ext cx="1835679" cy="708025"/>
          </a:xfrm>
          <a:prstGeom prst="roundRect">
            <a:avLst/>
          </a:prstGeom>
          <a:solidFill>
            <a:schemeClr val="bg1"/>
          </a:solidFill>
          <a:ln>
            <a:solidFill>
              <a:srgbClr val="992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Backend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File System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9603402" y="2518291"/>
            <a:ext cx="0" cy="1445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373028" y="2717645"/>
            <a:ext cx="1469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Image Request</a:t>
            </a:r>
            <a:endParaRPr kumimoji="1" lang="en-US" altLang="zh-CN" sz="1400" dirty="0">
              <a:solidFill>
                <a:srgbClr val="992D2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9370192">
            <a:off x="6945468" y="2003451"/>
            <a:ext cx="1240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Fetch Image</a:t>
            </a:r>
          </a:p>
          <a:p>
            <a:pPr algn="ctr"/>
            <a:r>
              <a:rPr kumimoji="1" lang="en-US" altLang="zh-CN" sz="1400" dirty="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1400" dirty="0" err="1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imdbID</a:t>
            </a:r>
            <a:r>
              <a:rPr kumimoji="1" lang="en-US" altLang="zh-CN" sz="1400" dirty="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1400" dirty="0">
              <a:solidFill>
                <a:srgbClr val="992D2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 rot="2605645">
            <a:off x="7153989" y="3929851"/>
            <a:ext cx="1015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Cache Hit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707855" y="307979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Cache Image</a:t>
            </a:r>
            <a:endParaRPr kumimoji="1" lang="zh-CN" altLang="en-US" sz="1400" dirty="0">
              <a:solidFill>
                <a:srgbClr val="992D2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78042" y="5980113"/>
            <a:ext cx="33927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Process of </a:t>
            </a:r>
            <a:r>
              <a:rPr lang="en-US" altLang="zh-CN">
                <a:solidFill>
                  <a:srgbClr val="992D28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Cache Mechanism</a:t>
            </a:r>
            <a:endParaRPr lang="en-US" altLang="zh-CN" dirty="0">
              <a:solidFill>
                <a:srgbClr val="992D2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083 0 L 0.47331 -0.19398 L 0.53581 -0.19398 L 0.53737 0.21042 " pathEditMode="relative" ptsTypes="AAAAA">
                                      <p:cBhvr>
                                        <p:cTn id="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0.0338 L 1.45833E-6 -0.03357 L 0.31497 -0.0338 L 0.47331 0.20926 " pathEditMode="relative" rAng="0" ptsTypes="AAAA">
                                      <p:cBhvr>
                                        <p:cTn id="8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59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1126243" y="655638"/>
            <a:ext cx="50445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4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Query Optimization</a:t>
            </a:r>
            <a:endParaRPr kumimoji="1" lang="zh-CN" altLang="en-US" sz="4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6243" y="2756474"/>
            <a:ext cx="469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t" hangingPunct="1"/>
            <a:r>
              <a:rPr lang="en-US" altLang="en-US" dirty="0">
                <a:latin typeface="Microsoft YaHei" charset="-122"/>
                <a:ea typeface="Microsoft YaHei" charset="-122"/>
                <a:cs typeface="Microsoft YaHei" charset="-122"/>
              </a:rPr>
              <a:t>select * </a:t>
            </a:r>
            <a:r>
              <a:rPr lang="en-US" altLang="en-US" b="1" dirty="0">
                <a:latin typeface="Microsoft YaHei" charset="-122"/>
                <a:ea typeface="Microsoft YaHei" charset="-122"/>
                <a:cs typeface="Microsoft YaHei" charset="-122"/>
              </a:rPr>
              <a:t>from</a:t>
            </a:r>
            <a:r>
              <a:rPr lang="en-US" altLang="en-US" dirty="0">
                <a:latin typeface="Microsoft YaHei" charset="-122"/>
                <a:ea typeface="Microsoft YaHei" charset="-122"/>
                <a:cs typeface="Microsoft YaHei" charset="-122"/>
              </a:rPr>
              <a:t> movies where year = 1990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6243" y="4820356"/>
            <a:ext cx="49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Microsoft YaHei" charset="-122"/>
                <a:ea typeface="Microsoft YaHei" charset="-122"/>
                <a:cs typeface="Microsoft YaHei" charset="-122"/>
              </a:rPr>
              <a:t>select title </a:t>
            </a:r>
            <a:r>
              <a:rPr lang="en-US" altLang="en-US" b="1" dirty="0">
                <a:latin typeface="Microsoft YaHei" charset="-122"/>
                <a:ea typeface="Microsoft YaHei" charset="-122"/>
                <a:cs typeface="Microsoft YaHei" charset="-122"/>
              </a:rPr>
              <a:t>from</a:t>
            </a:r>
            <a:r>
              <a:rPr lang="en-US" altLang="en-US" dirty="0">
                <a:latin typeface="Microsoft YaHei" charset="-122"/>
                <a:ea typeface="Microsoft YaHei" charset="-122"/>
                <a:cs typeface="Microsoft YaHei" charset="-122"/>
              </a:rPr>
              <a:t> movies where year = 1990</a:t>
            </a:r>
          </a:p>
        </p:txBody>
      </p:sp>
      <p:sp>
        <p:nvSpPr>
          <p:cNvPr id="5" name="矩形 4"/>
          <p:cNvSpPr/>
          <p:nvPr/>
        </p:nvSpPr>
        <p:spPr>
          <a:xfrm>
            <a:off x="6544908" y="2756474"/>
            <a:ext cx="43037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Reducing the cost of transiting the data on the network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Reducing the cost of data processing</a:t>
            </a:r>
          </a:p>
          <a:p>
            <a:pPr marL="285750" indent="-285750" eaLnBrk="1" hangingPunct="1">
              <a:buFont typeface="Arial" charset="0"/>
              <a:buChar char="•"/>
            </a:pPr>
            <a:endParaRPr lang="en-US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Reducing the memory required for the client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26243" y="4451024"/>
            <a:ext cx="247336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After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Optimization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6243" y="2387142"/>
            <a:ext cx="26593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Before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Optimization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44909" y="2387142"/>
            <a:ext cx="16240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Advantages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330</Words>
  <Application>Microsoft Macintosh PowerPoint</Application>
  <PresentationFormat>宽屏</PresentationFormat>
  <Paragraphs>198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DengXian</vt:lpstr>
      <vt:lpstr>DengXian Light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Liang, Chen</dc:creator>
  <cp:keywords/>
  <dc:description/>
  <cp:lastModifiedBy>Sabrina Jiang</cp:lastModifiedBy>
  <cp:revision>51</cp:revision>
  <dcterms:created xsi:type="dcterms:W3CDTF">2017-11-02T15:20:47Z</dcterms:created>
  <dcterms:modified xsi:type="dcterms:W3CDTF">2018-02-18T01:54:54Z</dcterms:modified>
  <cp:category/>
</cp:coreProperties>
</file>